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CC00"/>
    <a:srgbClr val="00FF00"/>
    <a:srgbClr val="F3FA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6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17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76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23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85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15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96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81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43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53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31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2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3E4FE-1A1A-47E7-B251-A8E57F419773}" type="datetimeFigureOut">
              <a:rPr lang="ru-RU" smtClean="0"/>
              <a:t>04.02.2026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6029F-3EE3-4010-911C-383F2A8021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61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nature.baikal.ru/phs/norm/24514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91136" y="1556792"/>
            <a:ext cx="5112568" cy="286232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«Определение чистоты воздуха 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лишайникам  - лихеноиндикация»</a:t>
            </a: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49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8064896" cy="584775"/>
          </a:xfrm>
          <a:prstGeom prst="rect">
            <a:avLst/>
          </a:prstGeom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Пармелия бороздчатая</a:t>
            </a:r>
          </a:p>
        </p:txBody>
      </p:sp>
      <p:pic>
        <p:nvPicPr>
          <p:cNvPr id="12290" name="Picture 2" descr="Пармелия бороздчатая (Parmelia sulcata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908720"/>
            <a:ext cx="4824536" cy="320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mass-images.pro/files/preview/2/21/793dad7b71a57090b7bfd852ae9d518d.png?17701524371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833" y="3717032"/>
            <a:ext cx="3599167" cy="294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0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практической работы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84775"/>
            <a:ext cx="8064896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название лишайника</a:t>
            </a:r>
            <a:endParaRPr lang="ru-RU" altLang="ru-RU" sz="32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011" y="1268760"/>
            <a:ext cx="6406058" cy="461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14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260648"/>
            <a:ext cx="8064896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название лишайника</a:t>
            </a:r>
            <a:endParaRPr lang="ru-RU" altLang="ru-RU" sz="32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913" y="980728"/>
            <a:ext cx="693987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4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260648"/>
            <a:ext cx="8064896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название лишайника</a:t>
            </a:r>
            <a:endParaRPr lang="ru-RU" altLang="ru-RU" sz="32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123" y="908720"/>
            <a:ext cx="709332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11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260648"/>
            <a:ext cx="8064896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название лишайника</a:t>
            </a:r>
            <a:endParaRPr lang="ru-RU" altLang="ru-RU" sz="32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980728"/>
            <a:ext cx="6777898" cy="539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44624"/>
            <a:ext cx="8064896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слоевища лишайников</a:t>
            </a:r>
            <a:endParaRPr lang="ru-RU" altLang="ru-RU" sz="32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0532" y="764704"/>
            <a:ext cx="3384376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растет рядом с проезжей частью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s://i.pinimg.com/originals/b5/05/b2/b505b286fa055c4419b68e3c0a3b71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66" y="2285005"/>
            <a:ext cx="3366509" cy="380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46695" y="764703"/>
            <a:ext cx="4032448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растет на территории школы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метров от дороги)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285002"/>
            <a:ext cx="3717743" cy="380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0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3" y="0"/>
            <a:ext cx="8214936" cy="638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857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полевому практическому занятию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68760"/>
            <a:ext cx="7920880" cy="1569660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«Биоиндикация чистоты воздуха по эпифитному лишайниковому покрову поселка Лашма»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 descr="https://kas-eparhia.ru/content/uploads/2023/12/img_326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883" y="2996952"/>
            <a:ext cx="5414314" cy="36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56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20880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лихеноиндикации</a:t>
            </a:r>
            <a:r>
              <a:rPr lang="ru-RU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19452"/>
            <a:ext cx="3672408" cy="3970318"/>
          </a:xfrm>
          <a:prstGeom prst="rect">
            <a:avLst/>
          </a:prstGeom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Оборудование: 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Ручная лупа.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Нож.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Пакеты с этикетками. 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Линейка.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Рамка (палетка) (10*20 см).</a:t>
            </a:r>
          </a:p>
          <a:p>
            <a:pPr indent="-180000">
              <a:spcBef>
                <a:spcPct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Карта п. Лашма.</a:t>
            </a:r>
            <a:endParaRPr lang="ru-RU" alt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ttps://mass-images.pro/files/preview/2/21/f71447a05480ef67e9a925846a6142d0.png?177015451377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1346">
            <a:off x="4596903" y="714643"/>
            <a:ext cx="1284819" cy="122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mass-images.pro/files/preview/2/21/d3015bec82d5e41e5fd7bffced79683b.png?17701545905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59153" y="1369625"/>
            <a:ext cx="2335767" cy="83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mass-images.pro/files/preview/2/21/beba4389260d8bc3ff41c6c142f08eb3.png?17701548374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01347"/>
            <a:ext cx="4248472" cy="95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s://mass-images.pro/files/preview/2/21/3636c95fb94365f140f9434679805661.png?177015489389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747" y="684542"/>
            <a:ext cx="2220215" cy="194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https://mass-images.pro/files/preview/2/21/74ff55c2945fc531cd6c805d538dd31e.png?177015516298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602" y="3754645"/>
            <a:ext cx="1672886" cy="238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8024" y="3702258"/>
            <a:ext cx="2232248" cy="275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2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992888" cy="5262979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Населенный пункт разделить на квадраты.                 В каждом квадрате выбрать 10 модельных деревьев и обследовать визуально с помощью ручной лупы. </a:t>
            </a: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 проводить у основания дерева - два (с разных сторон)и два на высоте 1,3 - 1,6 м:                                                    со стороны источника загрязнения                                        и с противоположной стороны.</a:t>
            </a: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количество видов накипных, листоватых и кустистых лишайников.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09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часть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663357"/>
            <a:ext cx="8046218" cy="523220"/>
          </a:xfrm>
          <a:prstGeom prst="rect">
            <a:avLst/>
          </a:prstGeom>
          <a:ln w="28575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Лишайники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симбиотические организмы.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340768"/>
            <a:ext cx="7128792" cy="528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2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4624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Закладывание  площадок у основания дерева и на уровне груди</a:t>
            </a:r>
            <a:endParaRPr lang="ru-RU" sz="32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P61703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240360" cy="43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P61703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59"/>
            <a:ext cx="3312368" cy="432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61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4624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лихеноиндикации</a:t>
            </a:r>
            <a:endParaRPr lang="ru-RU" sz="32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720" y="764704"/>
            <a:ext cx="691276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19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7992888" cy="3539430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indent="-360000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этого используется специальная рамка                   из прозрачного материала. </a:t>
            </a: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квадрат занимает 2 % площади рамки.</a:t>
            </a: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Проективное покрытие определять у каждого дерева с 2</a:t>
            </a:r>
            <a:r>
              <a:rPr lang="ru-RU" altLang="ru-RU" sz="2800" b="1" u="sng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сторон (4 площадки) по количеству квадратов рамки, заполненных лишайниками.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-7615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Определить степень покрытия  </a:t>
            </a:r>
          </a:p>
          <a:p>
            <a:pPr algn="ctr"/>
            <a:r>
              <a:rPr lang="ru-RU" sz="3200" b="1" dirty="0" smtClean="0">
                <a:solidFill>
                  <a:srgbClr val="00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каждом модельном дереве.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0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7124" y="692696"/>
            <a:ext cx="7992888" cy="4832092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indent="-360000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билие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количество лишайников на единицу площади. </a:t>
            </a: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60000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</a:pP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Используется 5-балльная шкала.</a:t>
            </a: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endParaRPr lang="ru-RU" alt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баллов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слоевища лишайников встречаются обильно, в большом количестве;</a:t>
            </a: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балла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обильно, в значительном количестве;</a:t>
            </a: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балла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небольшом количестве;</a:t>
            </a: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балла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очень малом количестве, изредка;</a:t>
            </a:r>
          </a:p>
          <a:p>
            <a:pPr>
              <a:spcBef>
                <a:spcPct val="0"/>
              </a:spcBef>
              <a:buClr>
                <a:srgbClr val="FF0000"/>
              </a:buClr>
              <a:buSzTx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балл </a:t>
            </a:r>
            <a:r>
              <a:rPr lang="ru-RU" alt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единично, в нескольких экземплярах.</a:t>
            </a:r>
            <a:endParaRPr lang="ru-RU" alt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-7615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обилия.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7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-7615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частоты встречаемости и степени покрытия по пятибалльной шкале</a:t>
            </a:r>
            <a:r>
              <a:rPr lang="ru-RU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11228"/>
              </p:ext>
            </p:extLst>
          </p:nvPr>
        </p:nvGraphicFramePr>
        <p:xfrm>
          <a:off x="971600" y="1257299"/>
          <a:ext cx="7992888" cy="3755877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84176"/>
                <a:gridCol w="1440160"/>
                <a:gridCol w="1800200"/>
                <a:gridCol w="1296144"/>
                <a:gridCol w="1872208"/>
              </a:tblGrid>
              <a:tr h="94756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Частота встречаемости  в %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покрытия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оценки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00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редко</a:t>
                      </a:r>
                      <a:endParaRPr lang="ru-RU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 5%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низкая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 5%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3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Редко</a:t>
                      </a:r>
                      <a:endParaRPr lang="ru-RU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5-20%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5-20%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3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Редко</a:t>
                      </a:r>
                      <a:endParaRPr lang="ru-RU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20-40%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20-40%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3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</a:t>
                      </a:r>
                      <a:endParaRPr lang="ru-RU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40-60%</a:t>
                      </a:r>
                      <a:endParaRPr lang="ru-RU" sz="18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6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часто</a:t>
                      </a:r>
                      <a:endParaRPr lang="ru-RU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60-100%</a:t>
                      </a:r>
                      <a:endParaRPr lang="ru-RU" sz="18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высокая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60-100%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31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4011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Вычисление относительной чистоты атмосферы</a:t>
            </a:r>
            <a:b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накипные,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листоватые,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кустистые)</a:t>
            </a:r>
            <a:endParaRPr lang="ru-RU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 rot="10800000" flipV="1">
            <a:off x="971599" y="1196752"/>
            <a:ext cx="8064895" cy="193899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2В</a:t>
            </a: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3С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ОЧА</a:t>
            </a: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-------------------- * 100%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ru-RU" alt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endParaRPr lang="ru-RU" alt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742" y="3284984"/>
            <a:ext cx="8064895" cy="1384995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ОЧА: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выше показатель</a:t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(ближе к 1 или к 100%), тем чище воздух местообитания.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6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920880" cy="584775"/>
          </a:xfrm>
          <a:prstGeom prst="rect">
            <a:avLst/>
          </a:prstGeom>
          <a:ln w="28575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лишайников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052736"/>
            <a:ext cx="2515174" cy="954107"/>
          </a:xfrm>
          <a:prstGeom prst="rect">
            <a:avLst/>
          </a:prstGeom>
          <a:ln w="1905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Листоватые</a:t>
            </a:r>
          </a:p>
          <a:p>
            <a:pPr algn="ctr">
              <a:spcBef>
                <a:spcPct val="0"/>
              </a:spcBef>
            </a:pPr>
            <a:endParaRPr lang="ru-RU" alt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>
            <a:stCxn id="2" idx="2"/>
            <a:endCxn id="9" idx="0"/>
          </p:cNvCxnSpPr>
          <p:nvPr/>
        </p:nvCxnSpPr>
        <p:spPr>
          <a:xfrm flipH="1">
            <a:off x="2229187" y="773415"/>
            <a:ext cx="2702853" cy="2793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377306" y="1052736"/>
            <a:ext cx="2515174" cy="954107"/>
          </a:xfrm>
          <a:prstGeom prst="rect">
            <a:avLst/>
          </a:prstGeom>
          <a:ln w="1905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Кустистые</a:t>
            </a:r>
          </a:p>
          <a:p>
            <a:pPr algn="ctr">
              <a:spcBef>
                <a:spcPct val="0"/>
              </a:spcBef>
            </a:pPr>
            <a:endParaRPr lang="ru-RU" alt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>
            <a:stCxn id="2" idx="2"/>
            <a:endCxn id="17" idx="0"/>
          </p:cNvCxnSpPr>
          <p:nvPr/>
        </p:nvCxnSpPr>
        <p:spPr>
          <a:xfrm>
            <a:off x="4932040" y="773415"/>
            <a:ext cx="2702853" cy="2793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249401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621" y="2132298"/>
            <a:ext cx="2484543" cy="169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 стрелкой 21"/>
          <p:cNvCxnSpPr>
            <a:stCxn id="2" idx="2"/>
            <a:endCxn id="25" idx="0"/>
          </p:cNvCxnSpPr>
          <p:nvPr/>
        </p:nvCxnSpPr>
        <p:spPr>
          <a:xfrm flipH="1">
            <a:off x="4932039" y="773415"/>
            <a:ext cx="1" cy="2793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674452" y="1052736"/>
            <a:ext cx="2515174" cy="954107"/>
          </a:xfrm>
          <a:prstGeom prst="rect">
            <a:avLst/>
          </a:prstGeom>
          <a:ln w="1905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Корковые (накипные)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699" y="2138195"/>
            <a:ext cx="2511927" cy="168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86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7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8064896" cy="1815882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Листоватые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лишайники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форму мелких пластинок, чешуек, прикрепляются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поверхности тонкими нитями гриба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довольно легко отделяются от неё.</a:t>
            </a:r>
          </a:p>
        </p:txBody>
      </p:sp>
      <p:pic>
        <p:nvPicPr>
          <p:cNvPr id="3" name="Picture 4" descr="Картинка 2 из 3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50281"/>
            <a:ext cx="30734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User04\Рабочий стол\Лишайники\1261739622_lishajjnik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046" y="2221706"/>
            <a:ext cx="30924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P61704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823" y="4365104"/>
            <a:ext cx="3073400" cy="229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61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8064896" cy="2246769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Кустистые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лишайники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представлены в виде ветвящихся, часто округлых в сечении стволиков,  соединённых с субстратом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основанием и в остальной части свободно от него отходящих.</a:t>
            </a:r>
          </a:p>
        </p:txBody>
      </p:sp>
      <p:pic>
        <p:nvPicPr>
          <p:cNvPr id="6" name="Picture 2" descr="C:\Documents and Settings\User04\Мои документы\ПРОЕКТ ЛИХЕНОИНДИКАЦИЯ\0_23e33_2f3629a3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72" y="2708920"/>
            <a:ext cx="2714625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Documents and Settings\User04\Мои документы\ПРОЕКТ ЛИХЕНОИНДИКАЦИЯ\ккус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961" y="2708920"/>
            <a:ext cx="2716535" cy="235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mass-images.pro/files/preview/2/20/89dfa728e75da1408954e3495d147522.png?17701510037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336" y="4101968"/>
            <a:ext cx="2714625" cy="2330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8064896" cy="1815882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Корковые (накипные)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лишайники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представлены в виде корочек,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 прирастающих к субстрату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отделяемых от него без повреждения.  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212181"/>
            <a:ext cx="3073399" cy="23574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6480" y="2212181"/>
            <a:ext cx="3064271" cy="2352103"/>
          </a:xfrm>
          <a:prstGeom prst="rect">
            <a:avLst/>
          </a:prstGeom>
        </p:spPr>
      </p:pic>
      <p:pic>
        <p:nvPicPr>
          <p:cNvPr id="9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948" y="4365104"/>
            <a:ext cx="3097328" cy="235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28" y="980728"/>
            <a:ext cx="454063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88640"/>
            <a:ext cx="8064896" cy="584775"/>
          </a:xfrm>
          <a:prstGeom prst="rect">
            <a:avLst/>
          </a:prstGeom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Гипогимния вздутая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mass-images.pro/files/preview/2/20/950d4c230a70a55be1db32ab63300fb7.png?17701516547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40968"/>
            <a:ext cx="3597709" cy="363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37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8064896" cy="584775"/>
          </a:xfrm>
          <a:prstGeom prst="rect">
            <a:avLst/>
          </a:prstGeom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Цетрария сосновая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94" y="908720"/>
            <a:ext cx="432498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mass-images.pro/files/preview/2/20/0ae07b93687deb420ab45e418ec728d5.png?17701518645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664" y="2780928"/>
            <a:ext cx="3568824" cy="354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1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8064896" cy="584775"/>
          </a:xfrm>
          <a:prstGeom prst="rect">
            <a:avLst/>
          </a:prstGeom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Ксантория настенная</a:t>
            </a: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4733256" cy="315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mass-images.pro/files/preview/2/20/7273c0e90ee046ab42d2e713078145a8.png?17701520985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2132856"/>
            <a:ext cx="3381375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40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446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Home-PC</dc:creator>
  <cp:lastModifiedBy>Home-PC</cp:lastModifiedBy>
  <cp:revision>30</cp:revision>
  <dcterms:created xsi:type="dcterms:W3CDTF">2026-02-03T19:54:40Z</dcterms:created>
  <dcterms:modified xsi:type="dcterms:W3CDTF">2026-02-03T22:19:42Z</dcterms:modified>
</cp:coreProperties>
</file>